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 id="2147485420" r:id="rId2"/>
  </p:sldMasterIdLst>
  <p:notesMasterIdLst>
    <p:notesMasterId r:id="rId11"/>
  </p:notesMasterIdLst>
  <p:handoutMasterIdLst>
    <p:handoutMasterId r:id="rId12"/>
  </p:handoutMasterIdLst>
  <p:sldIdLst>
    <p:sldId id="445" r:id="rId3"/>
    <p:sldId id="446" r:id="rId4"/>
    <p:sldId id="447" r:id="rId5"/>
    <p:sldId id="819" r:id="rId6"/>
    <p:sldId id="2147480960" r:id="rId7"/>
    <p:sldId id="2147480961" r:id="rId8"/>
    <p:sldId id="2147480962" r:id="rId9"/>
    <p:sldId id="439"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819"/>
            <p14:sldId id="2147480960"/>
            <p14:sldId id="2147480961"/>
            <p14:sldId id="2147480962"/>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8" autoAdjust="0"/>
    <p:restoredTop sz="95889" autoAdjust="0"/>
  </p:normalViewPr>
  <p:slideViewPr>
    <p:cSldViewPr snapToGrid="0" showGuides="1">
      <p:cViewPr varScale="1">
        <p:scale>
          <a:sx n="59" d="100"/>
          <a:sy n="59" d="100"/>
        </p:scale>
        <p:origin x="796"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20"/>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#106</a:t>
            </a:r>
          </a:p>
          <a:p>
            <a:r>
              <a:rPr lang="de-DE" sz="1200" b="1" kern="1200" dirty="0">
                <a:solidFill>
                  <a:schemeClr val="tx1"/>
                </a:solidFill>
                <a:latin typeface="Arial "/>
                <a:ea typeface="+mn-ea"/>
                <a:cs typeface="Arial" panose="020B0604020202020204" pitchFamily="34" charset="0"/>
              </a:rPr>
              <a:t>10 – 13 Dec 2024, Madrid, Spain</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7472727" y="324483"/>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SP-241932</a:t>
            </a:r>
            <a:endParaRPr lang="en-GB" altLang="en-US" sz="1400" b="1" dirty="0">
              <a:solidFill>
                <a:schemeClr val="bg2"/>
              </a:solidFil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68908154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2754556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4791188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fontScale="92500" lnSpcReduction="10000"/>
          </a:bodyPr>
          <a:lstStyle/>
          <a:p>
            <a:pPr marL="0" marR="0" lvl="0" indent="0" algn="l" defTabSz="914377"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SP-241913</a:t>
            </a:r>
            <a:r>
              <a:rPr lang="en-GB" altLang="de-DE" sz="1200" dirty="0">
                <a:solidFill>
                  <a:schemeClr val="bg1"/>
                </a:solidFill>
              </a:rPr>
              <a:t>: TSG SA#106, </a:t>
            </a:r>
            <a:r>
              <a:rPr lang="en-US" altLang="de-DE" sz="1200" dirty="0">
                <a:solidFill>
                  <a:schemeClr val="bg1"/>
                </a:solidFill>
              </a:rPr>
              <a:t>10 – 13 Dec 2024</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1308550"/>
      </p:ext>
    </p:extLst>
  </p:cSld>
  <p:clrMap bg1="lt1" tx1="dk1" bg2="lt2" tx2="dk2" accent1="accent1" accent2="accent2" accent3="accent3" accent4="accent4" accent5="accent5" accent6="accent6" hlink="hlink" folHlink="folHlink"/>
  <p:sldLayoutIdLst>
    <p:sldLayoutId id="2147485421" r:id="rId1"/>
    <p:sldLayoutId id="2147485422" r:id="rId2"/>
    <p:sldLayoutId id="214748542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107/Doc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3gpp.org/ftp/tsg_sa/TSG_SA/TSGS_107_Incheon_2025-03/Docs/SP-250315.zip" TargetMode="External"/><Relationship Id="rId5" Type="http://schemas.openxmlformats.org/officeDocument/2006/relationships/hyperlink" Target="https://www.3gpp.org/ftp/tsg_sa/TSG_SA/TSGS_107_Incheon_2025-03/Docs/SP-250244.zip" TargetMode="External"/><Relationship Id="rId4" Type="http://schemas.openxmlformats.org/officeDocument/2006/relationships/hyperlink" Target="https://www.3gpp.org/ftp/tsg_CT/TSG_CT/CT_107_Incheon-2025-03/Doc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360.zip" TargetMode="External"/><Relationship Id="rId2" Type="http://schemas.openxmlformats.org/officeDocument/2006/relationships/hyperlink" Target="https://www.3gpp.org/ftp/tsg_sa/TSG_SA/TSGS_107_Incheon_2025-03/Docs/SP-250359.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07_Incheon_2025-03/Docs/SP-250361.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400.zip" TargetMode="External"/><Relationship Id="rId2" Type="http://schemas.openxmlformats.org/officeDocument/2006/relationships/image" Target="../media/image5.jpeg"/><Relationship Id="rId1" Type="http://schemas.openxmlformats.org/officeDocument/2006/relationships/slideLayout" Target="../slideLayouts/slideLayout9.xml"/><Relationship Id="rId5" Type="http://schemas.openxmlformats.org/officeDocument/2006/relationships/hyperlink" Target="https://www.3gpp.org/ftp/tsg_sa/TSG_SA/TSGS_107_Incheon_2025-03/Docs/SP-250413.zip" TargetMode="External"/><Relationship Id="rId4" Type="http://schemas.openxmlformats.org/officeDocument/2006/relationships/hyperlink" Target="https://www.3gpp.org/ftp/tsg_sa/TSG_SA/TSGS_107_Incheon_2025-03/Docs/SP-2504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7_Incheon_2025-03/Docs/SP-250418.zip" TargetMode="External"/><Relationship Id="rId2" Type="http://schemas.openxmlformats.org/officeDocument/2006/relationships/image" Target="../media/image5.jpeg"/><Relationship Id="rId1" Type="http://schemas.openxmlformats.org/officeDocument/2006/relationships/slideLayout" Target="../slideLayouts/slideLayout9.xml"/><Relationship Id="rId6" Type="http://schemas.openxmlformats.org/officeDocument/2006/relationships/hyperlink" Target="https://www.3gpp.org/ftp/tsg_sa/TSG_SA/TSGS_107_Incheon_2025-03/Docs/SP-250416.zip" TargetMode="External"/><Relationship Id="rId5" Type="http://schemas.openxmlformats.org/officeDocument/2006/relationships/hyperlink" Target="https://www.3gpp.org/ftp/tsg_sa/TSG_SA/TSGS_107_Incheon_2025-03/Docs/SP-250341.zip" TargetMode="External"/><Relationship Id="rId4" Type="http://schemas.openxmlformats.org/officeDocument/2006/relationships/hyperlink" Target="https://www.3gpp.org/ftp/tsg_sa/TSG_SA/TSGS_107_Incheon_2025-03/Docs/SP-250419.zip"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SA#107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8"/>
            <a:ext cx="9144000" cy="980122"/>
          </a:xfrm>
        </p:spPr>
        <p:txBody>
          <a:bodyPr/>
          <a:lstStyle/>
          <a:p>
            <a:pPr>
              <a:lnSpc>
                <a:spcPct val="80000"/>
              </a:lnSpc>
              <a:buFontTx/>
              <a:buNone/>
            </a:pPr>
            <a:r>
              <a:rPr lang="en-US" altLang="en-US" sz="1800" b="1" dirty="0"/>
              <a:t>Suresh Nair, </a:t>
            </a:r>
            <a:r>
              <a:rPr lang="en-US" altLang="en-US" sz="1800" dirty="0"/>
              <a:t>SA3 Chair, Nokia</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and SA3-LI submissions</a:t>
            </a:r>
          </a:p>
          <a:p>
            <a:pPr eaLnBrk="1" hangingPunct="1">
              <a:buFont typeface="Arial" panose="020B0604020202020204" pitchFamily="34" charset="0"/>
              <a:buChar char="•"/>
            </a:pPr>
            <a:r>
              <a:rPr lang="en-US" sz="2400" dirty="0"/>
              <a:t>Approved related WID/SIDs</a:t>
            </a:r>
          </a:p>
          <a:p>
            <a:pPr eaLnBrk="1" hangingPunct="1">
              <a:buFont typeface="Arial" panose="020B0604020202020204" pitchFamily="34" charset="0"/>
              <a:buChar char="•"/>
            </a:pPr>
            <a:r>
              <a:rPr lang="en-US" sz="2400" dirty="0"/>
              <a:t>Report on specific topics</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SA#107 documents: </a:t>
            </a:r>
            <a:r>
              <a:rPr lang="en-US" sz="2000" u="sng" dirty="0">
                <a:solidFill>
                  <a:srgbClr val="0000FF"/>
                </a:solidFill>
                <a:effectLst/>
                <a:latin typeface="Calibri" panose="020F0502020204030204" pitchFamily="34" charset="0"/>
                <a:ea typeface="Nokia Pure Text Light" panose="020B0304040602060303" pitchFamily="34" charset="0"/>
                <a:cs typeface="Calibri" panose="020F0502020204030204" pitchFamily="34" charset="0"/>
              </a:rPr>
              <a:t>https://www.3gpp.org/ftp/tsg_sa/TSG_SA/TSGS_107_Incheon_2025-03/Docs</a:t>
            </a:r>
            <a:endParaRPr lang="en-GB" sz="2000" dirty="0">
              <a:highlight>
                <a:srgbClr val="FFFF00"/>
              </a:highlight>
              <a:latin typeface="Calibri" panose="020F0502020204030204" pitchFamily="34" charset="0"/>
              <a:cs typeface="Calibri" panose="020F0502020204030204" pitchFamily="34" charset="0"/>
            </a:endParaRPr>
          </a:p>
          <a:p>
            <a:pPr lvl="1"/>
            <a:r>
              <a:rPr lang="en-GB" sz="2000" dirty="0"/>
              <a:t>The RAN#107  documents: </a:t>
            </a:r>
            <a:r>
              <a:rPr lang="sv-SE" sz="2000" dirty="0">
                <a:hlinkClick r:id="rId3"/>
              </a:rPr>
              <a:t>https://www.3gpp.org/ftp/tsg_ran/TSG_RAN/TSGR_107/Docs</a:t>
            </a:r>
            <a:r>
              <a:rPr lang="sv-SE" sz="2000" dirty="0"/>
              <a:t> </a:t>
            </a:r>
          </a:p>
          <a:p>
            <a:pPr lvl="1"/>
            <a:r>
              <a:rPr lang="en-GB" sz="2000" dirty="0"/>
              <a:t>The CT#107 documents: </a:t>
            </a:r>
            <a:r>
              <a:rPr lang="sv-SE" sz="2000" dirty="0">
                <a:hlinkClick r:id="rId4"/>
              </a:rPr>
              <a:t>https://www.3gpp.org/ftp/tsg_CT/TSG_CT/CT_107_Incheon-2025-03/Docs</a:t>
            </a:r>
            <a:r>
              <a:rPr lang="sv-SE" sz="2000" dirty="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r>
              <a:rPr lang="en-GB" sz="1800" dirty="0"/>
              <a:t>SA#107 meeting report: </a:t>
            </a:r>
            <a:r>
              <a:rPr lang="en-US" sz="1800" u="sng" dirty="0">
                <a:solidFill>
                  <a:srgbClr val="0000FF"/>
                </a:solidFill>
                <a:effectLst/>
                <a:ea typeface="Nokia Pure Text Light" panose="020B0304040602060303" pitchFamily="34" charset="0"/>
                <a:cs typeface="Arial" panose="020B0604020202020204" pitchFamily="34" charset="0"/>
              </a:rPr>
              <a:t>https://www.3gpp.org/ftp/TSG_SA/TSG_SA/TSGS_107_Incheon_2025-03/Report</a:t>
            </a:r>
          </a:p>
          <a:p>
            <a:pPr marL="179705" marR="0">
              <a:spcBef>
                <a:spcPts val="0"/>
              </a:spcBef>
              <a:spcAft>
                <a:spcPts val="0"/>
              </a:spcAft>
            </a:pPr>
            <a:r>
              <a:rPr lang="sv-FI" sz="1800" dirty="0">
                <a:solidFill>
                  <a:srgbClr val="001135"/>
                </a:solidFill>
                <a:effectLst/>
                <a:ea typeface="Calibri" panose="020F0502020204030204" pitchFamily="34" charset="0"/>
              </a:rPr>
              <a:t>Rel-19 SA3 </a:t>
            </a:r>
            <a:r>
              <a:rPr lang="en-US" sz="1800" dirty="0">
                <a:solidFill>
                  <a:srgbClr val="001135"/>
                </a:solidFill>
                <a:effectLst/>
                <a:ea typeface="Calibri" panose="020F0502020204030204" pitchFamily="34" charset="0"/>
              </a:rPr>
              <a:t>WIDs and 1 SID was approved. </a:t>
            </a:r>
          </a:p>
          <a:p>
            <a:pPr marL="179705" marR="0">
              <a:spcBef>
                <a:spcPts val="0"/>
              </a:spcBef>
              <a:spcAft>
                <a:spcPts val="0"/>
              </a:spcAft>
            </a:pPr>
            <a:r>
              <a:rPr lang="en-US" sz="1800" dirty="0">
                <a:solidFill>
                  <a:srgbClr val="001135"/>
                </a:solidFill>
                <a:ea typeface="Calibri" panose="020F0502020204030204" pitchFamily="34" charset="0"/>
              </a:rPr>
              <a:t>SA3-LI CRs were approved</a:t>
            </a:r>
            <a:endParaRPr lang="en-US" sz="1800" dirty="0">
              <a:effectLst/>
              <a:ea typeface="Calibri" panose="020F0502020204030204" pitchFamily="34" charset="0"/>
            </a:endParaRPr>
          </a:p>
          <a:p>
            <a:endParaRPr lang="sv-FI" sz="1800" u="sng" dirty="0">
              <a:solidFill>
                <a:srgbClr val="0000FF"/>
              </a:solidFill>
              <a:effectLst/>
              <a:ea typeface="Calibri" panose="020F0502020204030204" pitchFamily="34" charset="0"/>
            </a:endParaRPr>
          </a:p>
          <a:p>
            <a:pPr marL="457200" lvl="1" indent="0">
              <a:buNone/>
            </a:pPr>
            <a:endParaRPr lang="en-US" sz="1800" dirty="0"/>
          </a:p>
          <a:p>
            <a:r>
              <a:rPr lang="en-US" sz="1800" b="1" i="0" u="sng" strike="noStrike" dirty="0">
                <a:solidFill>
                  <a:srgbClr val="0000FF"/>
                </a:solidFill>
                <a:effectLst/>
                <a:latin typeface="Arial" panose="020B0604020202020204" pitchFamily="34" charset="0"/>
                <a:hlinkClick r:id="rId5"/>
              </a:rPr>
              <a:t>SP-250244</a:t>
            </a:r>
            <a:r>
              <a:rPr lang="en-US" sz="1200" dirty="0"/>
              <a:t>  </a:t>
            </a:r>
            <a:r>
              <a:rPr lang="en-US" sz="1800" dirty="0"/>
              <a:t>  </a:t>
            </a:r>
            <a:r>
              <a:rPr lang="en-US" sz="1800" b="1" i="0" u="sng" strike="noStrike" dirty="0">
                <a:solidFill>
                  <a:srgbClr val="0000FF"/>
                </a:solidFill>
                <a:effectLst/>
              </a:rPr>
              <a:t> </a:t>
            </a:r>
            <a:r>
              <a:rPr lang="en-US" sz="1800" b="0" i="0" u="none" strike="noStrike" dirty="0">
                <a:solidFill>
                  <a:srgbClr val="000000"/>
                </a:solidFill>
                <a:effectLst/>
              </a:rPr>
              <a:t>SA WG3 Chair report to SA#107</a:t>
            </a:r>
          </a:p>
          <a:p>
            <a:r>
              <a:rPr lang="en-US" sz="1800" dirty="0"/>
              <a:t> </a:t>
            </a:r>
            <a:r>
              <a:rPr lang="en-US" sz="1800" b="1" i="0" u="sng" strike="noStrike" dirty="0">
                <a:solidFill>
                  <a:srgbClr val="0000FF"/>
                </a:solidFill>
                <a:effectLst/>
                <a:latin typeface="Arial" panose="020B0604020202020204" pitchFamily="34" charset="0"/>
                <a:hlinkClick r:id="rId6"/>
              </a:rPr>
              <a:t>SP-250315</a:t>
            </a:r>
            <a:r>
              <a:rPr lang="en-US" sz="1200" dirty="0"/>
              <a:t>  </a:t>
            </a:r>
            <a:r>
              <a:rPr lang="en-US" sz="1800" dirty="0"/>
              <a:t>- Discussion paper on Rel-20 planning</a:t>
            </a:r>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10515600" cy="457201"/>
          </a:xfrm>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625548" y="1708667"/>
            <a:ext cx="10515599" cy="457201"/>
          </a:xfrm>
        </p:spPr>
        <p:txBody>
          <a:bodyPr/>
          <a:lstStyle/>
          <a:p>
            <a:r>
              <a:rPr lang="en-US" sz="2400" dirty="0"/>
              <a:t> </a:t>
            </a:r>
            <a:r>
              <a:rPr lang="en-US" sz="1800" dirty="0"/>
              <a:t>SA3 Rel-19 SID/WIDs submitted were approved adding rapporteurs</a:t>
            </a:r>
          </a:p>
          <a:p>
            <a:endParaRPr lang="en-US" sz="1800" dirty="0"/>
          </a:p>
          <a:p>
            <a:endParaRPr lang="en-US" sz="1800" dirty="0"/>
          </a:p>
          <a:p>
            <a:endParaRPr lang="en-US" sz="1800" dirty="0"/>
          </a:p>
          <a:p>
            <a:pPr marL="0" indent="0">
              <a:buNone/>
            </a:pPr>
            <a:endParaRPr lang="en-US" sz="1800" dirty="0"/>
          </a:p>
          <a:p>
            <a:pPr marL="0" indent="0">
              <a:buNone/>
            </a:pPr>
            <a:endParaRPr lang="en-US" sz="1800" dirty="0"/>
          </a:p>
          <a:p>
            <a:pPr marL="0" indent="0">
              <a:buNone/>
            </a:pPr>
            <a:endParaRPr lang="en-US" sz="1800" dirty="0"/>
          </a:p>
          <a:p>
            <a:pPr marL="0" indent="0">
              <a:buNone/>
            </a:pPr>
            <a:endParaRPr lang="en-US" sz="1800" dirty="0"/>
          </a:p>
          <a:p>
            <a:endParaRPr lang="en-US" sz="1800" dirty="0"/>
          </a:p>
          <a:p>
            <a:endParaRPr lang="en-US" sz="1800" dirty="0"/>
          </a:p>
          <a:p>
            <a:endParaRPr lang="en-US" sz="1800" dirty="0"/>
          </a:p>
          <a:p>
            <a:endParaRPr lang="en-US" sz="2400" dirty="0"/>
          </a:p>
          <a:p>
            <a:pPr lvl="1"/>
            <a:endParaRPr lang="en-GB" sz="2000" dirty="0"/>
          </a:p>
          <a:p>
            <a:pPr lvl="1"/>
            <a:endParaRPr lang="sv-SE" sz="2000" dirty="0"/>
          </a:p>
        </p:txBody>
      </p:sp>
      <p:graphicFrame>
        <p:nvGraphicFramePr>
          <p:cNvPr id="3" name="Table 2">
            <a:extLst>
              <a:ext uri="{FF2B5EF4-FFF2-40B4-BE49-F238E27FC236}">
                <a16:creationId xmlns:a16="http://schemas.microsoft.com/office/drawing/2014/main" id="{F41F4338-468E-40EF-616C-516BB1B5337C}"/>
              </a:ext>
            </a:extLst>
          </p:cNvPr>
          <p:cNvGraphicFramePr>
            <a:graphicFrameLocks noGrp="1"/>
          </p:cNvGraphicFramePr>
          <p:nvPr>
            <p:extLst>
              <p:ext uri="{D42A27DB-BD31-4B8C-83A1-F6EECF244321}">
                <p14:modId xmlns:p14="http://schemas.microsoft.com/office/powerpoint/2010/main" val="4060369873"/>
              </p:ext>
            </p:extLst>
          </p:nvPr>
        </p:nvGraphicFramePr>
        <p:xfrm>
          <a:off x="343281" y="2367280"/>
          <a:ext cx="10934319" cy="2245360"/>
        </p:xfrm>
        <a:graphic>
          <a:graphicData uri="http://schemas.openxmlformats.org/drawingml/2006/table">
            <a:tbl>
              <a:tblPr>
                <a:tableStyleId>{5C22544A-7EE6-4342-B048-85BDC9FD1C3A}</a:tableStyleId>
              </a:tblPr>
              <a:tblGrid>
                <a:gridCol w="1007526">
                  <a:extLst>
                    <a:ext uri="{9D8B030D-6E8A-4147-A177-3AD203B41FA5}">
                      <a16:colId xmlns:a16="http://schemas.microsoft.com/office/drawing/2014/main" val="717341988"/>
                    </a:ext>
                  </a:extLst>
                </a:gridCol>
                <a:gridCol w="6045163">
                  <a:extLst>
                    <a:ext uri="{9D8B030D-6E8A-4147-A177-3AD203B41FA5}">
                      <a16:colId xmlns:a16="http://schemas.microsoft.com/office/drawing/2014/main" val="3301534637"/>
                    </a:ext>
                  </a:extLst>
                </a:gridCol>
                <a:gridCol w="3881630">
                  <a:extLst>
                    <a:ext uri="{9D8B030D-6E8A-4147-A177-3AD203B41FA5}">
                      <a16:colId xmlns:a16="http://schemas.microsoft.com/office/drawing/2014/main" val="401675693"/>
                    </a:ext>
                  </a:extLst>
                </a:gridCol>
              </a:tblGrid>
              <a:tr h="381000">
                <a:tc>
                  <a:txBody>
                    <a:bodyPr/>
                    <a:lstStyle/>
                    <a:p>
                      <a:pPr algn="l" fontAlgn="t"/>
                      <a:r>
                        <a:rPr lang="en-US" sz="1600" b="1" i="0" u="sng" strike="noStrike" dirty="0">
                          <a:solidFill>
                            <a:srgbClr val="0000FF"/>
                          </a:solidFill>
                          <a:effectLst/>
                          <a:latin typeface="+mn-lt"/>
                        </a:rPr>
                        <a:t> </a:t>
                      </a:r>
                      <a:r>
                        <a:rPr lang="en-US" sz="1600" b="1" i="0" u="sng" strike="noStrike" dirty="0" err="1">
                          <a:solidFill>
                            <a:srgbClr val="0000FF"/>
                          </a:solidFill>
                          <a:effectLst/>
                          <a:latin typeface="+mn-lt"/>
                        </a:rPr>
                        <a:t>Tdoc</a:t>
                      </a:r>
                      <a:endParaRPr lang="en-US" sz="1600" b="1" i="0" u="sng" strike="noStrike" dirty="0">
                        <a:solidFill>
                          <a:srgbClr val="0000FF"/>
                        </a:solidFill>
                        <a:effectLst/>
                        <a:latin typeface="+mn-lt"/>
                      </a:endParaRPr>
                    </a:p>
                  </a:txBody>
                  <a:tcPr marL="0" marR="0" marT="0" marB="0">
                    <a:solidFill>
                      <a:schemeClr val="accent1">
                        <a:lumMod val="40000"/>
                        <a:lumOff val="60000"/>
                      </a:schemeClr>
                    </a:solidFill>
                  </a:tcPr>
                </a:tc>
                <a:tc>
                  <a:txBody>
                    <a:bodyPr/>
                    <a:lstStyle/>
                    <a:p>
                      <a:pPr algn="l" fontAlgn="t"/>
                      <a:r>
                        <a:rPr lang="en-US" sz="1600" b="0" i="0" u="none" strike="noStrike" dirty="0">
                          <a:solidFill>
                            <a:srgbClr val="000000"/>
                          </a:solidFill>
                          <a:effectLst/>
                          <a:latin typeface="+mn-lt"/>
                        </a:rPr>
                        <a:t> Title</a:t>
                      </a:r>
                    </a:p>
                  </a:txBody>
                  <a:tcPr marL="0" marR="0" marT="0" marB="0">
                    <a:solidFill>
                      <a:schemeClr val="accent1">
                        <a:lumMod val="40000"/>
                        <a:lumOff val="60000"/>
                      </a:schemeClr>
                    </a:solidFill>
                  </a:tcPr>
                </a:tc>
                <a:tc>
                  <a:txBody>
                    <a:bodyPr/>
                    <a:lstStyle/>
                    <a:p>
                      <a:pPr algn="l" fontAlgn="t"/>
                      <a:r>
                        <a:rPr lang="en-US" sz="1600" b="0" i="0" u="none" strike="noStrike" dirty="0">
                          <a:solidFill>
                            <a:srgbClr val="000000"/>
                          </a:solidFill>
                          <a:effectLst/>
                          <a:latin typeface="+mn-lt"/>
                        </a:rPr>
                        <a:t> Rapporteur</a:t>
                      </a:r>
                    </a:p>
                  </a:txBody>
                  <a:tcPr marL="0" marR="0" marT="0" marB="0">
                    <a:solidFill>
                      <a:schemeClr val="accent1">
                        <a:lumMod val="40000"/>
                        <a:lumOff val="60000"/>
                      </a:schemeClr>
                    </a:solidFill>
                  </a:tcPr>
                </a:tc>
                <a:extLst>
                  <a:ext uri="{0D108BD9-81ED-4DB2-BD59-A6C34878D82A}">
                    <a16:rowId xmlns:a16="http://schemas.microsoft.com/office/drawing/2014/main" val="3995162017"/>
                  </a:ext>
                </a:extLst>
              </a:tr>
              <a:tr h="381000">
                <a:tc>
                  <a:txBody>
                    <a:bodyPr/>
                    <a:lstStyle/>
                    <a:p>
                      <a:pPr algn="l" fontAlgn="t"/>
                      <a:r>
                        <a:rPr lang="en-US" sz="1600" u="sng" strike="noStrike" dirty="0">
                          <a:effectLst/>
                          <a:latin typeface="+mn-lt"/>
                          <a:hlinkClick r:id="rId2"/>
                        </a:rPr>
                        <a:t>SP-250359</a:t>
                      </a:r>
                      <a:endParaRPr lang="en-US" sz="1600" b="1" i="0" u="sng" strike="noStrike" dirty="0">
                        <a:solidFill>
                          <a:srgbClr val="0000FF"/>
                        </a:solidFill>
                        <a:effectLst/>
                        <a:latin typeface="+mn-lt"/>
                      </a:endParaRPr>
                    </a:p>
                  </a:txBody>
                  <a:tcPr marL="0" marR="0" marT="0" marB="0"/>
                </a:tc>
                <a:tc>
                  <a:txBody>
                    <a:bodyPr/>
                    <a:lstStyle/>
                    <a:p>
                      <a:pPr algn="l" fontAlgn="t"/>
                      <a:r>
                        <a:rPr lang="en-US" sz="1600" u="none" strike="noStrike" dirty="0">
                          <a:effectLst/>
                          <a:latin typeface="+mn-lt"/>
                        </a:rPr>
                        <a:t>New WID on Security Aspects of Ambient IoT Services in 5G</a:t>
                      </a:r>
                      <a:endParaRPr lang="en-US" sz="1600" b="0" i="0" u="none" strike="noStrike" dirty="0">
                        <a:solidFill>
                          <a:srgbClr val="000000"/>
                        </a:solidFill>
                        <a:effectLst/>
                        <a:latin typeface="+mn-lt"/>
                      </a:endParaRPr>
                    </a:p>
                  </a:txBody>
                  <a:tcPr marL="0" marR="0" marT="0" marB="0"/>
                </a:tc>
                <a:tc>
                  <a:txBody>
                    <a:bodyPr/>
                    <a:lstStyle/>
                    <a:p>
                      <a:pPr algn="l" fontAlgn="t"/>
                      <a:r>
                        <a:rPr lang="en-US" sz="1600" b="0" i="0" u="none" strike="noStrike" dirty="0">
                          <a:solidFill>
                            <a:srgbClr val="000000"/>
                          </a:solidFill>
                          <a:effectLst/>
                          <a:latin typeface="+mn-lt"/>
                        </a:rPr>
                        <a:t>Marcus Wong </a:t>
                      </a:r>
                    </a:p>
                    <a:p>
                      <a:pPr algn="l" fontAlgn="t"/>
                      <a:r>
                        <a:rPr lang="en-US" sz="1600" b="0" i="0" u="none" strike="noStrike" dirty="0">
                          <a:solidFill>
                            <a:srgbClr val="000000"/>
                          </a:solidFill>
                          <a:effectLst/>
                          <a:latin typeface="+mn-lt"/>
                        </a:rPr>
                        <a:t>marcus.wong@oppo.com</a:t>
                      </a:r>
                    </a:p>
                    <a:p>
                      <a:pPr algn="l" fontAlgn="t"/>
                      <a:r>
                        <a:rPr lang="en-US" sz="1600" b="0" i="0" u="none" strike="noStrike" dirty="0">
                          <a:solidFill>
                            <a:srgbClr val="000000"/>
                          </a:solidFill>
                          <a:effectLst/>
                          <a:latin typeface="+mn-lt"/>
                        </a:rPr>
                        <a:t>Guo Longhua guolonghua@huawei.com</a:t>
                      </a:r>
                    </a:p>
                    <a:p>
                      <a:pPr algn="l" fontAlgn="t"/>
                      <a:endParaRPr lang="en-US" sz="1600" b="0" i="0" u="none" strike="noStrike" dirty="0">
                        <a:solidFill>
                          <a:srgbClr val="000000"/>
                        </a:solidFill>
                        <a:effectLst/>
                        <a:latin typeface="+mn-lt"/>
                      </a:endParaRPr>
                    </a:p>
                  </a:txBody>
                  <a:tcPr marL="0" marR="0" marT="0" marB="0"/>
                </a:tc>
                <a:extLst>
                  <a:ext uri="{0D108BD9-81ED-4DB2-BD59-A6C34878D82A}">
                    <a16:rowId xmlns:a16="http://schemas.microsoft.com/office/drawing/2014/main" val="744627586"/>
                  </a:ext>
                </a:extLst>
              </a:tr>
              <a:tr h="508000">
                <a:tc>
                  <a:txBody>
                    <a:bodyPr/>
                    <a:lstStyle/>
                    <a:p>
                      <a:pPr algn="l" fontAlgn="t"/>
                      <a:r>
                        <a:rPr lang="en-US" sz="1600" u="sng" strike="noStrike">
                          <a:effectLst/>
                          <a:latin typeface="+mn-lt"/>
                          <a:hlinkClick r:id="rId3"/>
                        </a:rPr>
                        <a:t>SP-250360</a:t>
                      </a:r>
                      <a:endParaRPr lang="en-US" sz="1600" b="1" i="0" u="sng" strike="noStrike">
                        <a:solidFill>
                          <a:srgbClr val="0000FF"/>
                        </a:solidFill>
                        <a:effectLst/>
                        <a:latin typeface="+mn-lt"/>
                      </a:endParaRPr>
                    </a:p>
                  </a:txBody>
                  <a:tcPr marL="0" marR="0" marT="0" marB="0"/>
                </a:tc>
                <a:tc>
                  <a:txBody>
                    <a:bodyPr/>
                    <a:lstStyle/>
                    <a:p>
                      <a:pPr algn="l" fontAlgn="t"/>
                      <a:r>
                        <a:rPr lang="en-US" sz="1600" u="none" strike="noStrike" dirty="0">
                          <a:effectLst/>
                          <a:latin typeface="+mn-lt"/>
                        </a:rPr>
                        <a:t>New WID on Specification of example algorithm for alternative f5* (f5**) function</a:t>
                      </a:r>
                      <a:endParaRPr lang="en-US" sz="1600" b="0" i="0" u="none" strike="noStrike" dirty="0">
                        <a:solidFill>
                          <a:srgbClr val="000000"/>
                        </a:solidFill>
                        <a:effectLst/>
                        <a:latin typeface="+mn-lt"/>
                      </a:endParaRPr>
                    </a:p>
                  </a:txBody>
                  <a:tcPr marL="0" marR="0" marT="0" marB="0"/>
                </a:tc>
                <a:tc>
                  <a:txBody>
                    <a:bodyPr/>
                    <a:lstStyle/>
                    <a:p>
                      <a:pPr algn="l" fontAlgn="t"/>
                      <a:r>
                        <a:rPr lang="en-US" sz="1600" b="0" i="0" u="none" strike="noStrike" dirty="0">
                          <a:solidFill>
                            <a:srgbClr val="000000"/>
                          </a:solidFill>
                          <a:effectLst/>
                          <a:latin typeface="+mn-lt"/>
                        </a:rPr>
                        <a:t>Ferhat Karakoc &lt;ferhat.karakoc@ericsson.com&gt;</a:t>
                      </a:r>
                    </a:p>
                  </a:txBody>
                  <a:tcPr marL="0" marR="0" marT="0" marB="0"/>
                </a:tc>
                <a:extLst>
                  <a:ext uri="{0D108BD9-81ED-4DB2-BD59-A6C34878D82A}">
                    <a16:rowId xmlns:a16="http://schemas.microsoft.com/office/drawing/2014/main" val="1619729315"/>
                  </a:ext>
                </a:extLst>
              </a:tr>
              <a:tr h="381000">
                <a:tc>
                  <a:txBody>
                    <a:bodyPr/>
                    <a:lstStyle/>
                    <a:p>
                      <a:pPr algn="l" fontAlgn="t"/>
                      <a:r>
                        <a:rPr lang="en-US" sz="1600" u="sng" strike="noStrike">
                          <a:effectLst/>
                          <a:latin typeface="+mn-lt"/>
                          <a:hlinkClick r:id="rId4"/>
                        </a:rPr>
                        <a:t>SP-250361</a:t>
                      </a:r>
                      <a:endParaRPr lang="en-US" sz="1600" b="1" i="0" u="sng" strike="noStrike">
                        <a:solidFill>
                          <a:srgbClr val="0000FF"/>
                        </a:solidFill>
                        <a:effectLst/>
                        <a:latin typeface="+mn-lt"/>
                      </a:endParaRPr>
                    </a:p>
                  </a:txBody>
                  <a:tcPr marL="0" marR="0" marT="0" marB="0"/>
                </a:tc>
                <a:tc>
                  <a:txBody>
                    <a:bodyPr/>
                    <a:lstStyle/>
                    <a:p>
                      <a:pPr algn="l" fontAlgn="t"/>
                      <a:r>
                        <a:rPr lang="en-US" sz="1600" u="none" strike="noStrike" dirty="0">
                          <a:effectLst/>
                          <a:latin typeface="+mn-lt"/>
                        </a:rPr>
                        <a:t>New WID on Protection of XRM Media related information</a:t>
                      </a:r>
                      <a:endParaRPr lang="en-US" sz="1600" b="0" i="0" u="none" strike="noStrike" dirty="0">
                        <a:solidFill>
                          <a:srgbClr val="000000"/>
                        </a:solidFill>
                        <a:effectLst/>
                        <a:latin typeface="+mn-lt"/>
                      </a:endParaRPr>
                    </a:p>
                  </a:txBody>
                  <a:tcPr marL="0" marR="0" marT="0" marB="0"/>
                </a:tc>
                <a:tc>
                  <a:txBody>
                    <a:bodyPr/>
                    <a:lstStyle/>
                    <a:p>
                      <a:pPr algn="l" fontAlgn="t"/>
                      <a:r>
                        <a:rPr lang="pl-PL" sz="1600" b="0" i="0" u="none" strike="noStrike" dirty="0">
                          <a:solidFill>
                            <a:srgbClr val="000000"/>
                          </a:solidFill>
                          <a:effectLst/>
                          <a:latin typeface="+mn-lt"/>
                        </a:rPr>
                        <a:t>Daniel Cho &lt;daniel.cho@ericsson.com&gt;</a:t>
                      </a:r>
                      <a:endParaRPr lang="en-US" sz="1600" b="0" i="0" u="none" strike="noStrike" dirty="0">
                        <a:solidFill>
                          <a:srgbClr val="000000"/>
                        </a:solidFill>
                        <a:effectLst/>
                        <a:latin typeface="+mn-lt"/>
                      </a:endParaRPr>
                    </a:p>
                  </a:txBody>
                  <a:tcPr marL="0" marR="0" marT="0" marB="0"/>
                </a:tc>
                <a:extLst>
                  <a:ext uri="{0D108BD9-81ED-4DB2-BD59-A6C34878D82A}">
                    <a16:rowId xmlns:a16="http://schemas.microsoft.com/office/drawing/2014/main" val="2130703313"/>
                  </a:ext>
                </a:extLst>
              </a:tr>
            </a:tbl>
          </a:graphicData>
        </a:graphic>
      </p:graphicFrame>
    </p:spTree>
    <p:extLst>
      <p:ext uri="{BB962C8B-B14F-4D97-AF65-F5344CB8AC3E}">
        <p14:creationId xmlns:p14="http://schemas.microsoft.com/office/powerpoint/2010/main" val="2659985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28257A-573F-9AD7-06A9-B9B98907F7DE}"/>
              </a:ext>
            </a:extLst>
          </p:cNvPr>
          <p:cNvSpPr txBox="1">
            <a:spLocks/>
          </p:cNvSpPr>
          <p:nvPr/>
        </p:nvSpPr>
        <p:spPr bwMode="auto">
          <a:xfrm>
            <a:off x="1281650" y="267764"/>
            <a:ext cx="82167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0000"/>
                </a:solidFill>
                <a:effectLst/>
                <a:uLnTx/>
                <a:uFillTx/>
                <a:latin typeface="Calibri"/>
                <a:ea typeface="+mj-ea"/>
                <a:cs typeface="+mj-cs"/>
              </a:rPr>
              <a:t>SA2 Rel-20 </a:t>
            </a:r>
            <a:r>
              <a:rPr lang="en-US" sz="3600" kern="0" dirty="0">
                <a:latin typeface="Calibri"/>
              </a:rPr>
              <a:t>5G-Adv SIDs</a:t>
            </a:r>
            <a:endParaRPr kumimoji="0" lang="en-US" sz="3600" b="0" i="0" u="none" strike="noStrike" kern="0" cap="none" spc="0" normalizeH="0" baseline="0" noProof="0" dirty="0">
              <a:ln>
                <a:noFill/>
              </a:ln>
              <a:solidFill>
                <a:srgbClr val="FF0000"/>
              </a:solidFill>
              <a:effectLst/>
              <a:uLnTx/>
              <a:uFillTx/>
              <a:latin typeface="Calibri"/>
              <a:ea typeface="+mj-ea"/>
              <a:cs typeface="+mj-cs"/>
            </a:endParaRPr>
          </a:p>
        </p:txBody>
      </p:sp>
      <p:pic>
        <p:nvPicPr>
          <p:cNvPr id="6" name="Picture 5" descr="A logo with a green and black design&#10;&#10;Description automatically generated">
            <a:extLst>
              <a:ext uri="{FF2B5EF4-FFF2-40B4-BE49-F238E27FC236}">
                <a16:creationId xmlns:a16="http://schemas.microsoft.com/office/drawing/2014/main" id="{07242D34-2561-DD8B-B31E-1362616EB7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graphicFrame>
        <p:nvGraphicFramePr>
          <p:cNvPr id="2" name="Table 1">
            <a:extLst>
              <a:ext uri="{FF2B5EF4-FFF2-40B4-BE49-F238E27FC236}">
                <a16:creationId xmlns:a16="http://schemas.microsoft.com/office/drawing/2014/main" id="{6D73A823-A60C-E191-045F-20EC90054321}"/>
              </a:ext>
            </a:extLst>
          </p:cNvPr>
          <p:cNvGraphicFramePr>
            <a:graphicFrameLocks noGrp="1"/>
          </p:cNvGraphicFramePr>
          <p:nvPr>
            <p:extLst>
              <p:ext uri="{D42A27DB-BD31-4B8C-83A1-F6EECF244321}">
                <p14:modId xmlns:p14="http://schemas.microsoft.com/office/powerpoint/2010/main" val="1197117862"/>
              </p:ext>
            </p:extLst>
          </p:nvPr>
        </p:nvGraphicFramePr>
        <p:xfrm>
          <a:off x="1698171" y="1935503"/>
          <a:ext cx="8795657" cy="2286000"/>
        </p:xfrm>
        <a:graphic>
          <a:graphicData uri="http://schemas.openxmlformats.org/drawingml/2006/table">
            <a:tbl>
              <a:tblPr>
                <a:tableStyleId>{5C22544A-7EE6-4342-B048-85BDC9FD1C3A}</a:tableStyleId>
              </a:tblPr>
              <a:tblGrid>
                <a:gridCol w="1140373">
                  <a:extLst>
                    <a:ext uri="{9D8B030D-6E8A-4147-A177-3AD203B41FA5}">
                      <a16:colId xmlns:a16="http://schemas.microsoft.com/office/drawing/2014/main" val="4208467229"/>
                    </a:ext>
                  </a:extLst>
                </a:gridCol>
                <a:gridCol w="7655284">
                  <a:extLst>
                    <a:ext uri="{9D8B030D-6E8A-4147-A177-3AD203B41FA5}">
                      <a16:colId xmlns:a16="http://schemas.microsoft.com/office/drawing/2014/main" val="466100228"/>
                    </a:ext>
                  </a:extLst>
                </a:gridCol>
              </a:tblGrid>
              <a:tr h="508000">
                <a:tc>
                  <a:txBody>
                    <a:bodyPr/>
                    <a:lstStyle/>
                    <a:p>
                      <a:pPr algn="l" fontAlgn="t"/>
                      <a:r>
                        <a:rPr lang="en-US" sz="1600" b="1" i="0" u="sng" strike="noStrike" dirty="0">
                          <a:solidFill>
                            <a:srgbClr val="0070C0"/>
                          </a:solidFill>
                          <a:effectLst/>
                          <a:latin typeface="Arial" panose="020B0604020202020204" pitchFamily="34" charset="0"/>
                        </a:rPr>
                        <a:t> </a:t>
                      </a:r>
                      <a:r>
                        <a:rPr lang="en-US" sz="1600" b="1" i="0" u="sng" strike="noStrike" dirty="0" err="1">
                          <a:solidFill>
                            <a:srgbClr val="0070C0"/>
                          </a:solidFill>
                          <a:effectLst/>
                          <a:latin typeface="Arial" panose="020B0604020202020204" pitchFamily="34" charset="0"/>
                        </a:rPr>
                        <a:t>Tdoc</a:t>
                      </a:r>
                      <a:endParaRPr lang="en-US" sz="1600" b="1" i="0" u="sng" strike="noStrike" dirty="0">
                        <a:solidFill>
                          <a:srgbClr val="0070C0"/>
                        </a:solidFill>
                        <a:effectLst/>
                        <a:latin typeface="Arial" panose="020B0604020202020204" pitchFamily="34" charset="0"/>
                      </a:endParaRPr>
                    </a:p>
                  </a:txBody>
                  <a:tcPr marL="0" marR="0" marT="0" marB="0">
                    <a:solidFill>
                      <a:schemeClr val="tx2">
                        <a:lumMod val="20000"/>
                        <a:lumOff val="80000"/>
                      </a:schemeClr>
                    </a:solidFill>
                  </a:tcPr>
                </a:tc>
                <a:tc>
                  <a:txBody>
                    <a:bodyPr/>
                    <a:lstStyle/>
                    <a:p>
                      <a:pPr algn="l" fontAlgn="t"/>
                      <a:r>
                        <a:rPr lang="en-US" sz="1600" b="0" i="0" u="none" strike="noStrike" dirty="0">
                          <a:solidFill>
                            <a:srgbClr val="0070C0"/>
                          </a:solidFill>
                          <a:effectLst/>
                          <a:latin typeface="Arial" panose="020B0604020202020204" pitchFamily="34" charset="0"/>
                        </a:rPr>
                        <a:t> </a:t>
                      </a:r>
                      <a:r>
                        <a:rPr lang="en-US" sz="1600" b="1" i="0" u="none" strike="noStrike" dirty="0">
                          <a:solidFill>
                            <a:srgbClr val="0070C0"/>
                          </a:solidFill>
                          <a:effectLst/>
                          <a:latin typeface="Arial" panose="020B0604020202020204" pitchFamily="34" charset="0"/>
                        </a:rPr>
                        <a:t>Title</a:t>
                      </a:r>
                    </a:p>
                  </a:txBody>
                  <a:tcPr marL="0" marR="0" marT="0" marB="0">
                    <a:solidFill>
                      <a:schemeClr val="tx2">
                        <a:lumMod val="20000"/>
                        <a:lumOff val="80000"/>
                      </a:schemeClr>
                    </a:solidFill>
                  </a:tcPr>
                </a:tc>
                <a:extLst>
                  <a:ext uri="{0D108BD9-81ED-4DB2-BD59-A6C34878D82A}">
                    <a16:rowId xmlns:a16="http://schemas.microsoft.com/office/drawing/2014/main" val="2345086585"/>
                  </a:ext>
                </a:extLst>
              </a:tr>
              <a:tr h="508000">
                <a:tc>
                  <a:txBody>
                    <a:bodyPr/>
                    <a:lstStyle/>
                    <a:p>
                      <a:pPr algn="l" fontAlgn="t"/>
                      <a:r>
                        <a:rPr lang="en-US" sz="1600" u="sng" strike="noStrike" dirty="0">
                          <a:effectLst/>
                          <a:hlinkClick r:id="rId3"/>
                        </a:rPr>
                        <a:t>SP-250400</a:t>
                      </a:r>
                      <a:endParaRPr lang="en-US" sz="16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US" sz="1600" u="none" strike="noStrike" dirty="0">
                          <a:effectLst/>
                        </a:rPr>
                        <a:t>New SID on Study on Integration of satellite components in the 5G architecture Phase 4</a:t>
                      </a:r>
                      <a:endParaRPr lang="en-US" sz="16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164217023"/>
                  </a:ext>
                </a:extLst>
              </a:tr>
              <a:tr h="635000">
                <a:tc>
                  <a:txBody>
                    <a:bodyPr/>
                    <a:lstStyle/>
                    <a:p>
                      <a:pPr algn="l" fontAlgn="t"/>
                      <a:r>
                        <a:rPr lang="en-US" sz="1600" u="sng" strike="noStrike">
                          <a:effectLst/>
                          <a:hlinkClick r:id="rId4"/>
                        </a:rPr>
                        <a:t>SP-250401</a:t>
                      </a:r>
                      <a:endParaRPr lang="en-US" sz="16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600" u="none" strike="noStrike" dirty="0">
                          <a:effectLst/>
                        </a:rPr>
                        <a:t>New SID on Study on Architecture Enhancement to support Integrated Sensing and Communication</a:t>
                      </a:r>
                      <a:endParaRPr lang="en-US" sz="16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127552956"/>
                  </a:ext>
                </a:extLst>
              </a:tr>
              <a:tr h="635000">
                <a:tc>
                  <a:txBody>
                    <a:bodyPr/>
                    <a:lstStyle/>
                    <a:p>
                      <a:pPr algn="l" fontAlgn="t"/>
                      <a:r>
                        <a:rPr lang="en-US" sz="1600" u="sng" strike="noStrike">
                          <a:effectLst/>
                          <a:hlinkClick r:id="rId5"/>
                        </a:rPr>
                        <a:t>SP-250413</a:t>
                      </a:r>
                      <a:endParaRPr lang="en-US" sz="16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600" u="none" strike="noStrike" dirty="0">
                          <a:effectLst/>
                        </a:rPr>
                        <a:t>New SID on Core Network Enhanced Support for Artificial Intelligence (AI)/Machine Learning (ML)_Phase 2</a:t>
                      </a:r>
                      <a:endParaRPr lang="en-US" sz="16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702850742"/>
                  </a:ext>
                </a:extLst>
              </a:tr>
            </a:tbl>
          </a:graphicData>
        </a:graphic>
      </p:graphicFrame>
    </p:spTree>
    <p:extLst>
      <p:ext uri="{BB962C8B-B14F-4D97-AF65-F5344CB8AC3E}">
        <p14:creationId xmlns:p14="http://schemas.microsoft.com/office/powerpoint/2010/main" val="119834051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28257A-573F-9AD7-06A9-B9B98907F7DE}"/>
              </a:ext>
            </a:extLst>
          </p:cNvPr>
          <p:cNvSpPr txBox="1">
            <a:spLocks/>
          </p:cNvSpPr>
          <p:nvPr/>
        </p:nvSpPr>
        <p:spPr bwMode="auto">
          <a:xfrm>
            <a:off x="1506683" y="134759"/>
            <a:ext cx="8832787" cy="88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Calibri"/>
                <a:ea typeface="+mj-ea"/>
                <a:cs typeface="+mj-cs"/>
              </a:rPr>
              <a:t>Guidance to SA2 on Rel-20 5GA work planning</a:t>
            </a:r>
            <a:endParaRPr kumimoji="0" lang="en-US" sz="3600" b="0" i="0" u="none" strike="noStrike" kern="0" cap="none" spc="0" normalizeH="0" baseline="0" noProof="0" dirty="0">
              <a:ln>
                <a:noFill/>
              </a:ln>
              <a:solidFill>
                <a:srgbClr val="FF0000"/>
              </a:solidFill>
              <a:effectLst/>
              <a:uLnTx/>
              <a:uFillTx/>
              <a:latin typeface="Calibri"/>
              <a:ea typeface="+mj-ea"/>
              <a:cs typeface="+mj-cs"/>
            </a:endParaRPr>
          </a:p>
        </p:txBody>
      </p:sp>
      <p:pic>
        <p:nvPicPr>
          <p:cNvPr id="6" name="Picture 5" descr="A logo with a green and black design&#10;&#10;Description automatically generated">
            <a:extLst>
              <a:ext uri="{FF2B5EF4-FFF2-40B4-BE49-F238E27FC236}">
                <a16:creationId xmlns:a16="http://schemas.microsoft.com/office/drawing/2014/main" id="{07242D34-2561-DD8B-B31E-1362616EB7B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5" name="TextBox 4">
            <a:extLst>
              <a:ext uri="{FF2B5EF4-FFF2-40B4-BE49-F238E27FC236}">
                <a16:creationId xmlns:a16="http://schemas.microsoft.com/office/drawing/2014/main" id="{A9306DA7-5D59-3217-D756-DC066F56FA20}"/>
              </a:ext>
            </a:extLst>
          </p:cNvPr>
          <p:cNvSpPr txBox="1"/>
          <p:nvPr/>
        </p:nvSpPr>
        <p:spPr>
          <a:xfrm>
            <a:off x="1506682" y="1488394"/>
            <a:ext cx="9803575" cy="369332"/>
          </a:xfrm>
          <a:prstGeom prst="rect">
            <a:avLst/>
          </a:prstGeom>
          <a:noFill/>
        </p:spPr>
        <p:txBody>
          <a:bodyPr wrap="square">
            <a:spAutoFit/>
          </a:bodyPr>
          <a:lstStyle/>
          <a:p>
            <a:r>
              <a:rPr lang="en-US" sz="1800" b="1" i="0" u="sng" strike="noStrike" dirty="0">
                <a:solidFill>
                  <a:srgbClr val="0000FF"/>
                </a:solidFill>
                <a:effectLst/>
                <a:latin typeface="Arial" panose="020B0604020202020204" pitchFamily="34" charset="0"/>
                <a:hlinkClick r:id="rId3"/>
              </a:rPr>
              <a:t>SP-250418</a:t>
            </a:r>
            <a:r>
              <a:rPr lang="en-US" dirty="0"/>
              <a:t> </a:t>
            </a:r>
            <a:r>
              <a:rPr lang="en-US" sz="1800" b="0" i="0" u="none" strike="noStrike" dirty="0">
                <a:solidFill>
                  <a:srgbClr val="000000"/>
                </a:solidFill>
                <a:effectLst/>
                <a:latin typeface="Arial" panose="020B0604020202020204" pitchFamily="34" charset="0"/>
              </a:rPr>
              <a:t>TSG SA Guidance to SA WG2 on 5GA Rel-20 items -&gt; Ref to SA3 on User Identity</a:t>
            </a:r>
            <a:r>
              <a:rPr lang="en-US" dirty="0"/>
              <a:t> </a:t>
            </a:r>
          </a:p>
        </p:txBody>
      </p:sp>
      <p:sp>
        <p:nvSpPr>
          <p:cNvPr id="8" name="TextBox 7">
            <a:extLst>
              <a:ext uri="{FF2B5EF4-FFF2-40B4-BE49-F238E27FC236}">
                <a16:creationId xmlns:a16="http://schemas.microsoft.com/office/drawing/2014/main" id="{39B6EA1B-BCB1-B76E-4ABB-0A25D2EF93A7}"/>
              </a:ext>
            </a:extLst>
          </p:cNvPr>
          <p:cNvSpPr txBox="1"/>
          <p:nvPr/>
        </p:nvSpPr>
        <p:spPr>
          <a:xfrm>
            <a:off x="1552551" y="2040208"/>
            <a:ext cx="7637318" cy="369332"/>
          </a:xfrm>
          <a:prstGeom prst="rect">
            <a:avLst/>
          </a:prstGeom>
          <a:noFill/>
        </p:spPr>
        <p:txBody>
          <a:bodyPr wrap="square">
            <a:spAutoFit/>
          </a:bodyPr>
          <a:lstStyle/>
          <a:p>
            <a:r>
              <a:rPr lang="en-US" sz="1800" b="1" i="0" u="sng" strike="noStrike" dirty="0">
                <a:solidFill>
                  <a:srgbClr val="0000FF"/>
                </a:solidFill>
                <a:effectLst/>
                <a:latin typeface="Arial" panose="020B0604020202020204" pitchFamily="34" charset="0"/>
                <a:hlinkClick r:id="rId4"/>
              </a:rPr>
              <a:t>SP-250419</a:t>
            </a:r>
            <a:r>
              <a:rPr lang="en-US" dirty="0"/>
              <a:t> </a:t>
            </a:r>
            <a:r>
              <a:rPr lang="en-US" sz="1800" b="0" i="0" u="none" strike="noStrike" dirty="0">
                <a:solidFill>
                  <a:srgbClr val="000000"/>
                </a:solidFill>
                <a:effectLst/>
                <a:latin typeface="Arial" panose="020B0604020202020204" pitchFamily="34" charset="0"/>
              </a:rPr>
              <a:t>SA#106 endorsed guidance on WID titles and acronyms</a:t>
            </a:r>
            <a:r>
              <a:rPr lang="en-US" dirty="0"/>
              <a:t> </a:t>
            </a:r>
          </a:p>
        </p:txBody>
      </p:sp>
      <p:graphicFrame>
        <p:nvGraphicFramePr>
          <p:cNvPr id="9" name="Table 8">
            <a:extLst>
              <a:ext uri="{FF2B5EF4-FFF2-40B4-BE49-F238E27FC236}">
                <a16:creationId xmlns:a16="http://schemas.microsoft.com/office/drawing/2014/main" id="{24D3FE96-E930-C8AB-0871-8B96D900C2CA}"/>
              </a:ext>
            </a:extLst>
          </p:cNvPr>
          <p:cNvGraphicFramePr>
            <a:graphicFrameLocks noGrp="1"/>
          </p:cNvGraphicFramePr>
          <p:nvPr>
            <p:extLst>
              <p:ext uri="{D42A27DB-BD31-4B8C-83A1-F6EECF244321}">
                <p14:modId xmlns:p14="http://schemas.microsoft.com/office/powerpoint/2010/main" val="2209598928"/>
              </p:ext>
            </p:extLst>
          </p:nvPr>
        </p:nvGraphicFramePr>
        <p:xfrm>
          <a:off x="1552551" y="2839017"/>
          <a:ext cx="8131629" cy="870995"/>
        </p:xfrm>
        <a:graphic>
          <a:graphicData uri="http://schemas.openxmlformats.org/drawingml/2006/table">
            <a:tbl>
              <a:tblPr>
                <a:tableStyleId>{5C22544A-7EE6-4342-B048-85BDC9FD1C3A}</a:tableStyleId>
              </a:tblPr>
              <a:tblGrid>
                <a:gridCol w="1317867">
                  <a:extLst>
                    <a:ext uri="{9D8B030D-6E8A-4147-A177-3AD203B41FA5}">
                      <a16:colId xmlns:a16="http://schemas.microsoft.com/office/drawing/2014/main" val="1658368855"/>
                    </a:ext>
                  </a:extLst>
                </a:gridCol>
                <a:gridCol w="6813762">
                  <a:extLst>
                    <a:ext uri="{9D8B030D-6E8A-4147-A177-3AD203B41FA5}">
                      <a16:colId xmlns:a16="http://schemas.microsoft.com/office/drawing/2014/main" val="996262977"/>
                    </a:ext>
                  </a:extLst>
                </a:gridCol>
              </a:tblGrid>
              <a:tr h="154417">
                <a:tc>
                  <a:txBody>
                    <a:bodyPr/>
                    <a:lstStyle/>
                    <a:p>
                      <a:pPr algn="l" fontAlgn="t"/>
                      <a:r>
                        <a:rPr lang="en-US" sz="2000" u="sng" strike="noStrike">
                          <a:effectLst/>
                          <a:hlinkClick r:id="rId5"/>
                        </a:rPr>
                        <a:t>SP-250341</a:t>
                      </a:r>
                      <a:endParaRPr lang="en-US" sz="20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2000" u="none" strike="noStrike">
                          <a:effectLst/>
                        </a:rPr>
                        <a:t>SA WG Rel-20 5G-A capacity consolidated information</a:t>
                      </a:r>
                      <a:endParaRPr lang="en-US" sz="20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636465065"/>
                  </a:ext>
                </a:extLst>
              </a:tr>
              <a:tr h="566195">
                <a:tc>
                  <a:txBody>
                    <a:bodyPr/>
                    <a:lstStyle/>
                    <a:p>
                      <a:pPr algn="l" fontAlgn="t"/>
                      <a:r>
                        <a:rPr lang="en-US" sz="2000" u="sng" strike="noStrike" dirty="0">
                          <a:effectLst/>
                          <a:hlinkClick r:id="rId6"/>
                        </a:rPr>
                        <a:t>SP-250416</a:t>
                      </a:r>
                      <a:endParaRPr lang="en-US" sz="2000" b="1" i="0" u="sng" strike="noStrike" dirty="0">
                        <a:solidFill>
                          <a:srgbClr val="0000FF"/>
                        </a:solidFill>
                        <a:effectLst/>
                        <a:latin typeface="Arial" panose="020B0604020202020204" pitchFamily="34" charset="0"/>
                      </a:endParaRPr>
                    </a:p>
                  </a:txBody>
                  <a:tcPr marL="0" marR="0" marT="0" marB="0"/>
                </a:tc>
                <a:tc>
                  <a:txBody>
                    <a:bodyPr/>
                    <a:lstStyle/>
                    <a:p>
                      <a:pPr algn="l" fontAlgn="t"/>
                      <a:r>
                        <a:rPr lang="en-US" sz="2000" u="none" strike="noStrike" dirty="0">
                          <a:effectLst/>
                        </a:rPr>
                        <a:t>Way forward on 6G SA WG2 SI Completion Date</a:t>
                      </a:r>
                      <a:endParaRPr lang="en-US" sz="20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974337827"/>
                  </a:ext>
                </a:extLst>
              </a:tr>
            </a:tbl>
          </a:graphicData>
        </a:graphic>
      </p:graphicFrame>
    </p:spTree>
    <p:extLst>
      <p:ext uri="{BB962C8B-B14F-4D97-AF65-F5344CB8AC3E}">
        <p14:creationId xmlns:p14="http://schemas.microsoft.com/office/powerpoint/2010/main" val="267136540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2720A-2F38-D020-842D-A5A75547FAF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06AE0EA-B828-A252-6EBC-B1321EF0CD48}"/>
              </a:ext>
            </a:extLst>
          </p:cNvPr>
          <p:cNvSpPr txBox="1">
            <a:spLocks/>
          </p:cNvSpPr>
          <p:nvPr/>
        </p:nvSpPr>
        <p:spPr bwMode="auto">
          <a:xfrm>
            <a:off x="1506683" y="134759"/>
            <a:ext cx="8832787" cy="88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1200" cap="none" spc="0" normalizeH="0" baseline="0" noProof="0" dirty="0">
                <a:ln>
                  <a:noFill/>
                </a:ln>
                <a:solidFill>
                  <a:srgbClr val="FF0000"/>
                </a:solidFill>
                <a:effectLst/>
                <a:uLnTx/>
                <a:uFillTx/>
                <a:latin typeface="Calibri"/>
                <a:ea typeface="+mj-ea"/>
                <a:cs typeface="+mj-cs"/>
              </a:rPr>
              <a:t>Guidance to SA3</a:t>
            </a:r>
            <a:endParaRPr kumimoji="0" lang="en-US" sz="3600" b="0" i="0" u="none" strike="noStrike" kern="0" cap="none" spc="0" normalizeH="0" baseline="0" noProof="0" dirty="0">
              <a:ln>
                <a:noFill/>
              </a:ln>
              <a:solidFill>
                <a:srgbClr val="FF0000"/>
              </a:solidFill>
              <a:effectLst/>
              <a:uLnTx/>
              <a:uFillTx/>
              <a:latin typeface="Calibri"/>
              <a:ea typeface="+mj-ea"/>
              <a:cs typeface="+mj-cs"/>
            </a:endParaRPr>
          </a:p>
        </p:txBody>
      </p:sp>
      <p:pic>
        <p:nvPicPr>
          <p:cNvPr id="6" name="Picture 5" descr="A logo with a green and black design&#10;&#10;Description automatically generated">
            <a:extLst>
              <a:ext uri="{FF2B5EF4-FFF2-40B4-BE49-F238E27FC236}">
                <a16:creationId xmlns:a16="http://schemas.microsoft.com/office/drawing/2014/main" id="{23A8D431-1891-FE78-B5F3-9AA32586AE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4" name="TextBox 3">
            <a:extLst>
              <a:ext uri="{FF2B5EF4-FFF2-40B4-BE49-F238E27FC236}">
                <a16:creationId xmlns:a16="http://schemas.microsoft.com/office/drawing/2014/main" id="{10297198-BD77-D82D-E2C7-3674638180D5}"/>
              </a:ext>
            </a:extLst>
          </p:cNvPr>
          <p:cNvSpPr txBox="1"/>
          <p:nvPr/>
        </p:nvSpPr>
        <p:spPr>
          <a:xfrm>
            <a:off x="718458" y="2024743"/>
            <a:ext cx="10929256" cy="1477328"/>
          </a:xfrm>
          <a:prstGeom prst="rect">
            <a:avLst/>
          </a:prstGeom>
          <a:noFill/>
        </p:spPr>
        <p:txBody>
          <a:bodyPr wrap="square" rtlCol="0">
            <a:spAutoFit/>
          </a:bodyPr>
          <a:lstStyle/>
          <a:p>
            <a:r>
              <a:rPr lang="en-US" dirty="0"/>
              <a:t>“ The TSG SA Chair commented that the independent security aspects which have no dependency on other WGs can be handled within SA WG3. There are 9 exception requests and SA WG3 should focus on completing this work.</a:t>
            </a:r>
          </a:p>
          <a:p>
            <a:r>
              <a:rPr lang="en-US" b="1" dirty="0"/>
              <a:t>All WG chairs were asked to have their 6G Study planning ready for June 2025. It was clarified that SA WG2 should bring SIDs and SA WG3 and SA WG6 should provide the work planning aspects.</a:t>
            </a:r>
            <a:r>
              <a:rPr lang="en-US" dirty="0"/>
              <a:t>”</a:t>
            </a:r>
          </a:p>
        </p:txBody>
      </p:sp>
    </p:spTree>
    <p:extLst>
      <p:ext uri="{BB962C8B-B14F-4D97-AF65-F5344CB8AC3E}">
        <p14:creationId xmlns:p14="http://schemas.microsoft.com/office/powerpoint/2010/main" val="98902456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Suresh Nair</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suresh.p.nair@nokia.com</a:t>
            </a:r>
          </a:p>
          <a:p>
            <a:pPr marL="0" indent="0">
              <a:lnSpc>
                <a:spcPct val="100000"/>
              </a:lnSpc>
              <a:spcBef>
                <a:spcPct val="0"/>
              </a:spcBef>
              <a:buFontTx/>
              <a:buNone/>
              <a:defRPr/>
            </a:pPr>
            <a:r>
              <a:rPr lang="sv-SE" altLang="en-US" sz="1600" dirty="0"/>
              <a:t>phone: +1 973 978 9038</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512</Words>
  <Application>Microsoft Office PowerPoint</Application>
  <PresentationFormat>Widescreen</PresentationFormat>
  <Paragraphs>82</Paragraphs>
  <Slides>8</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华文细黑</vt:lpstr>
      <vt:lpstr>Arial</vt:lpstr>
      <vt:lpstr>Arial </vt:lpstr>
      <vt:lpstr>Calibri</vt:lpstr>
      <vt:lpstr>Calibri Light</vt:lpstr>
      <vt:lpstr>Nokia Pure Text Light</vt:lpstr>
      <vt:lpstr>Times New Roman</vt:lpstr>
      <vt:lpstr>Office Theme</vt:lpstr>
      <vt:lpstr>1_Office Theme</vt:lpstr>
      <vt:lpstr>Report from SA#107 on SA3 topics</vt:lpstr>
      <vt:lpstr>Outline</vt:lpstr>
      <vt:lpstr>General information</vt:lpstr>
      <vt:lpstr>Outcome of SA3 submissions</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2025-03-31T00:41:16Z</dcterms:modified>
</cp:coreProperties>
</file>